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A2E22D-8887-40E6-9D4F-26259AF380BB}" type="datetimeFigureOut">
              <a:rPr lang="en-US" smtClean="0"/>
              <a:pPr/>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2E22D-8887-40E6-9D4F-26259AF380BB}" type="datetimeFigureOut">
              <a:rPr lang="en-US" smtClean="0"/>
              <a:pPr/>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2E22D-8887-40E6-9D4F-26259AF380BB}" type="datetimeFigureOut">
              <a:rPr lang="en-US" smtClean="0"/>
              <a:pPr/>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2E22D-8887-40E6-9D4F-26259AF380BB}" type="datetimeFigureOut">
              <a:rPr lang="en-US" smtClean="0"/>
              <a:pPr/>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A2E22D-8887-40E6-9D4F-26259AF380BB}" type="datetimeFigureOut">
              <a:rPr lang="en-US" smtClean="0"/>
              <a:pPr/>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A2E22D-8887-40E6-9D4F-26259AF380BB}" type="datetimeFigureOut">
              <a:rPr lang="en-US" smtClean="0"/>
              <a:pPr/>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A2E22D-8887-40E6-9D4F-26259AF380BB}" type="datetimeFigureOut">
              <a:rPr lang="en-US" smtClean="0"/>
              <a:pPr/>
              <a:t>8/8/2013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A2E22D-8887-40E6-9D4F-26259AF380BB}" type="datetimeFigureOut">
              <a:rPr lang="en-US" smtClean="0"/>
              <a:pPr/>
              <a:t>8/8/2013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2E22D-8887-40E6-9D4F-26259AF380BB}" type="datetimeFigureOut">
              <a:rPr lang="en-US" smtClean="0"/>
              <a:pPr/>
              <a:t>8/8/2013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A2E22D-8887-40E6-9D4F-26259AF380BB}" type="datetimeFigureOut">
              <a:rPr lang="en-US" smtClean="0"/>
              <a:pPr/>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A2E22D-8887-40E6-9D4F-26259AF380BB}" type="datetimeFigureOut">
              <a:rPr lang="en-US" smtClean="0"/>
              <a:pPr/>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CE111-8B98-4C60-8142-19397A1453D8}" type="slidenum">
              <a:rPr lang="en-US" smtClean="0"/>
              <a:pPr/>
              <a:t>‹#›</a:t>
            </a:fld>
            <a:endParaRPr lang="en-U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2E22D-8887-40E6-9D4F-26259AF380BB}" type="datetimeFigureOut">
              <a:rPr lang="en-US" smtClean="0"/>
              <a:pPr/>
              <a:t>8/8/2013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CE111-8B98-4C60-8142-19397A1453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0" y="6324600"/>
            <a:ext cx="9144000" cy="523220"/>
          </a:xfrm>
          <a:prstGeom prst="rect">
            <a:avLst/>
          </a:prstGeom>
          <a:noFill/>
        </p:spPr>
        <p:txBody>
          <a:bodyPr wrap="square" rtlCol="0">
            <a:spAutoFit/>
          </a:bodyPr>
          <a:lstStyle/>
          <a:p>
            <a:pPr algn="r"/>
            <a:r>
              <a:rPr lang="en-US" sz="2800" b="1" dirty="0" smtClean="0">
                <a:solidFill>
                  <a:srgbClr val="FFFF00"/>
                </a:solidFill>
              </a:rPr>
              <a:t>Pontus image from commons.wikimedia.org</a:t>
            </a:r>
            <a:endParaRPr lang="en-US" sz="2800" b="1" dirty="0">
              <a:solidFill>
                <a:srgbClr val="FFFF00"/>
              </a:solidFill>
            </a:endParaRPr>
          </a:p>
        </p:txBody>
      </p:sp>
      <p:sp>
        <p:nvSpPr>
          <p:cNvPr id="6" name="TextBox 5"/>
          <p:cNvSpPr txBox="1"/>
          <p:nvPr/>
        </p:nvSpPr>
        <p:spPr>
          <a:xfrm>
            <a:off x="990600" y="457200"/>
            <a:ext cx="7239000" cy="1754326"/>
          </a:xfrm>
          <a:prstGeom prst="rect">
            <a:avLst/>
          </a:prstGeom>
          <a:noFill/>
        </p:spPr>
        <p:txBody>
          <a:bodyPr wrap="square" rtlCol="0">
            <a:spAutoFit/>
          </a:bodyPr>
          <a:lstStyle/>
          <a:p>
            <a:pPr algn="ctr"/>
            <a:r>
              <a:rPr lang="en-US" sz="3600" b="1" dirty="0" smtClean="0"/>
              <a:t>1 Peter 3.1-12</a:t>
            </a:r>
          </a:p>
          <a:p>
            <a:pPr algn="ctr"/>
            <a:r>
              <a:rPr lang="en-US" sz="3600" b="1" dirty="0" smtClean="0"/>
              <a:t>Sacrificial Marriages </a:t>
            </a:r>
          </a:p>
          <a:p>
            <a:pPr algn="ctr"/>
            <a:r>
              <a:rPr lang="en-US" sz="3600" b="1" dirty="0" smtClean="0"/>
              <a:t>and Other Relationships</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3.7</a:t>
            </a:r>
            <a:r>
              <a:rPr lang="en-US" sz="3600" b="1" dirty="0"/>
              <a:t>:  Likewise, husbands, live with your wives in an understanding way, showing honor to the woman as the weaker vessel, since they are heirs with you of the grace of life, so that your prayers may not be hindered</a:t>
            </a:r>
            <a:r>
              <a:rPr lang="en-US" sz="3600" b="1" dirty="0" smtClean="0"/>
              <a:t>.  </a:t>
            </a:r>
            <a:endParaRPr lang="en-US" sz="3600" b="1" dirty="0"/>
          </a:p>
        </p:txBody>
      </p:sp>
      <p:sp>
        <p:nvSpPr>
          <p:cNvPr id="5" name="Rounded Rectangle 4"/>
          <p:cNvSpPr/>
          <p:nvPr/>
        </p:nvSpPr>
        <p:spPr>
          <a:xfrm>
            <a:off x="0" y="762000"/>
            <a:ext cx="48768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0" y="1828800"/>
            <a:ext cx="64770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3.7</a:t>
            </a:r>
            <a:r>
              <a:rPr lang="en-US" sz="3600" b="1" dirty="0"/>
              <a:t>:  Likewise, husbands, live with your wives in an understanding way, showing honor to the woman as the weaker vessel, since they are heirs with you of the grace of life, so that your prayers may not be hindered</a:t>
            </a:r>
            <a:r>
              <a:rPr lang="en-US" sz="3600" b="1" dirty="0" smtClean="0"/>
              <a:t>.  </a:t>
            </a:r>
            <a:endParaRPr lang="en-US" sz="3600" b="1" dirty="0"/>
          </a:p>
        </p:txBody>
      </p:sp>
      <p:sp>
        <p:nvSpPr>
          <p:cNvPr id="5" name="Rounded Rectangle 4"/>
          <p:cNvSpPr/>
          <p:nvPr/>
        </p:nvSpPr>
        <p:spPr>
          <a:xfrm>
            <a:off x="2819400" y="1295400"/>
            <a:ext cx="15240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3.7</a:t>
            </a:r>
            <a:r>
              <a:rPr lang="en-US" sz="3600" b="1" dirty="0"/>
              <a:t>:  Likewise, husbands, live with your wives in an understanding way, showing honor to the woman as the weaker vessel, since they are heirs with you of the grace of life, </a:t>
            </a:r>
            <a:r>
              <a:rPr lang="en-US" sz="3600" b="1" u="sng" dirty="0">
                <a:solidFill>
                  <a:srgbClr val="C00000"/>
                </a:solidFill>
              </a:rPr>
              <a:t>so that your prayers may not be hindered</a:t>
            </a:r>
            <a:r>
              <a:rPr lang="en-US" sz="3600" b="1" dirty="0" smtClean="0"/>
              <a:t>.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1892826"/>
          </a:xfrm>
          <a:prstGeom prst="rect">
            <a:avLst/>
          </a:prstGeom>
          <a:solidFill>
            <a:schemeClr val="accent1">
              <a:lumMod val="20000"/>
              <a:lumOff val="80000"/>
              <a:alpha val="70000"/>
            </a:schemeClr>
          </a:solidFill>
        </p:spPr>
        <p:txBody>
          <a:bodyPr wrap="square" tIns="182880" rtlCol="0">
            <a:spAutoFit/>
          </a:bodyPr>
          <a:lstStyle/>
          <a:p>
            <a:r>
              <a:rPr lang="en-US" sz="3600" b="1" dirty="0" smtClean="0"/>
              <a:t>3.8</a:t>
            </a:r>
            <a:r>
              <a:rPr lang="en-US" sz="3600" b="1" dirty="0"/>
              <a:t>:  Finally, all of you, have unity of mind, sympathy, brotherly love, a tender heart, and a humble </a:t>
            </a:r>
            <a:r>
              <a:rPr lang="en-US" sz="3600" b="1" dirty="0" smtClean="0"/>
              <a:t>mind.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6324808"/>
          </a:xfrm>
          <a:prstGeom prst="rect">
            <a:avLst/>
          </a:prstGeom>
          <a:solidFill>
            <a:schemeClr val="accent1">
              <a:lumMod val="20000"/>
              <a:lumOff val="80000"/>
              <a:alpha val="70000"/>
            </a:schemeClr>
          </a:solidFill>
        </p:spPr>
        <p:txBody>
          <a:bodyPr wrap="square" tIns="182880" rtlCol="0">
            <a:spAutoFit/>
          </a:bodyPr>
          <a:lstStyle/>
          <a:p>
            <a:r>
              <a:rPr lang="en-US" sz="3600" b="1" dirty="0" smtClean="0"/>
              <a:t>3.9-12</a:t>
            </a:r>
            <a:r>
              <a:rPr lang="en-US" sz="3600" b="1" dirty="0"/>
              <a:t>:  Do not repay evil for evil or reviling for reviling, but on the contrary, bless, </a:t>
            </a:r>
            <a:r>
              <a:rPr lang="en-US" sz="3600" b="1" u="sng" dirty="0">
                <a:solidFill>
                  <a:srgbClr val="C00000"/>
                </a:solidFill>
              </a:rPr>
              <a:t>for to this you were called</a:t>
            </a:r>
            <a:r>
              <a:rPr lang="en-US" sz="3600" b="1" dirty="0"/>
              <a:t>, that you may obtain a blessing. </a:t>
            </a:r>
            <a:r>
              <a:rPr lang="en-US" sz="3600" b="1" baseline="30000" dirty="0"/>
              <a:t>10</a:t>
            </a:r>
            <a:r>
              <a:rPr lang="en-US" sz="3600" b="1" dirty="0"/>
              <a:t> For </a:t>
            </a:r>
            <a:r>
              <a:rPr lang="en-US" sz="3600" b="1" dirty="0" smtClean="0"/>
              <a:t>“Whoever </a:t>
            </a:r>
            <a:r>
              <a:rPr lang="en-US" sz="3600" b="1" dirty="0"/>
              <a:t>desires to love life and see good days, let him keep his tongue from evil and his lips from speaking deceit; </a:t>
            </a:r>
            <a:r>
              <a:rPr lang="en-US" sz="3600" b="1" baseline="30000" dirty="0"/>
              <a:t>11</a:t>
            </a:r>
            <a:r>
              <a:rPr lang="en-US" sz="3600" b="1" dirty="0"/>
              <a:t> let him turn away from evil and do good; let him seek peace and pursue it. </a:t>
            </a:r>
            <a:r>
              <a:rPr lang="en-US" sz="3600" b="1" baseline="30000" dirty="0"/>
              <a:t>12</a:t>
            </a:r>
            <a:r>
              <a:rPr lang="en-US" sz="3600" b="1" dirty="0"/>
              <a:t> For the eyes of the Lord are on the righteous, and his ears are open to their prayer. But the face of the Lord is against those who do evil</a:t>
            </a:r>
            <a:r>
              <a:rPr lang="en-US" sz="3600" b="1" dirty="0" smtClean="0"/>
              <a:t>.”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0" y="6324600"/>
            <a:ext cx="9144000" cy="523220"/>
          </a:xfrm>
          <a:prstGeom prst="rect">
            <a:avLst/>
          </a:prstGeom>
          <a:noFill/>
        </p:spPr>
        <p:txBody>
          <a:bodyPr wrap="square" rtlCol="0">
            <a:spAutoFit/>
          </a:bodyPr>
          <a:lstStyle/>
          <a:p>
            <a:pPr algn="r"/>
            <a:r>
              <a:rPr lang="en-US" sz="2800" b="1" dirty="0" smtClean="0">
                <a:solidFill>
                  <a:srgbClr val="FFFF00"/>
                </a:solidFill>
              </a:rPr>
              <a:t>Pontus image from commons.wikimedia.org</a:t>
            </a:r>
            <a:endParaRPr lang="en-US" sz="2800" b="1" dirty="0">
              <a:solidFill>
                <a:srgbClr val="FFFF00"/>
              </a:solidFill>
            </a:endParaRPr>
          </a:p>
        </p:txBody>
      </p:sp>
      <p:sp>
        <p:nvSpPr>
          <p:cNvPr id="6" name="TextBox 5"/>
          <p:cNvSpPr txBox="1"/>
          <p:nvPr/>
        </p:nvSpPr>
        <p:spPr>
          <a:xfrm>
            <a:off x="990600" y="457200"/>
            <a:ext cx="7239000" cy="1754326"/>
          </a:xfrm>
          <a:prstGeom prst="rect">
            <a:avLst/>
          </a:prstGeom>
          <a:noFill/>
        </p:spPr>
        <p:txBody>
          <a:bodyPr wrap="square" rtlCol="0">
            <a:spAutoFit/>
          </a:bodyPr>
          <a:lstStyle/>
          <a:p>
            <a:pPr algn="ctr"/>
            <a:r>
              <a:rPr lang="en-US" sz="3600" b="1" dirty="0" smtClean="0"/>
              <a:t>1 Peter 3.1-12</a:t>
            </a:r>
          </a:p>
          <a:p>
            <a:pPr algn="ctr"/>
            <a:r>
              <a:rPr lang="en-US" sz="3600" b="1" dirty="0" smtClean="0"/>
              <a:t>Sacrificial Marriages </a:t>
            </a:r>
          </a:p>
          <a:p>
            <a:pPr algn="ctr"/>
            <a:r>
              <a:rPr lang="en-US" sz="3600" b="1" dirty="0" smtClean="0"/>
              <a:t>and Other Relationships</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1 Peter 3.1-2 [ESV]:  </a:t>
            </a:r>
            <a:r>
              <a:rPr lang="en-US" sz="3600" b="1" dirty="0"/>
              <a:t>Likewise, wives, be subject to your own husbands, so that even if some do not obey the word, they may be won without a word by the conduct of their wives, </a:t>
            </a:r>
            <a:r>
              <a:rPr lang="en-US" sz="3600" b="1" baseline="30000" dirty="0"/>
              <a:t>2</a:t>
            </a:r>
            <a:r>
              <a:rPr lang="en-US" sz="3600" b="1" dirty="0"/>
              <a:t> when they see your respectful and pure conduct.</a:t>
            </a:r>
            <a:r>
              <a:rPr lang="en-US" sz="3600" b="1" dirty="0" smtClean="0"/>
              <a:t>  </a:t>
            </a:r>
            <a:endParaRPr lang="en-US" sz="3600" b="1" dirty="0"/>
          </a:p>
        </p:txBody>
      </p:sp>
      <p:sp>
        <p:nvSpPr>
          <p:cNvPr id="7" name="Rounded Rectangle 6"/>
          <p:cNvSpPr/>
          <p:nvPr/>
        </p:nvSpPr>
        <p:spPr>
          <a:xfrm>
            <a:off x="5638800" y="228600"/>
            <a:ext cx="13716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1 Peter 3.1-2 [ESV]:  </a:t>
            </a:r>
            <a:r>
              <a:rPr lang="en-US" sz="3600" b="1" dirty="0"/>
              <a:t>Likewise, wives, be subject to your own husbands, so that even if some do not obey the word, they may be won without a word by the conduct of their wives, </a:t>
            </a:r>
            <a:r>
              <a:rPr lang="en-US" sz="3600" b="1" baseline="30000" dirty="0"/>
              <a:t>2</a:t>
            </a:r>
            <a:r>
              <a:rPr lang="en-US" sz="3600" b="1" dirty="0"/>
              <a:t> when they see your respectful and pure conduct.</a:t>
            </a:r>
            <a:r>
              <a:rPr lang="en-US" sz="3600" b="1" dirty="0" smtClean="0"/>
              <a:t>  </a:t>
            </a:r>
            <a:endParaRPr lang="en-US" sz="3600" b="1" dirty="0"/>
          </a:p>
        </p:txBody>
      </p:sp>
      <p:sp>
        <p:nvSpPr>
          <p:cNvPr id="7" name="Rounded Rectangle 6"/>
          <p:cNvSpPr/>
          <p:nvPr/>
        </p:nvSpPr>
        <p:spPr>
          <a:xfrm>
            <a:off x="3810000" y="228600"/>
            <a:ext cx="19050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1 Peter 3.1-2 [ESV]:  </a:t>
            </a:r>
            <a:r>
              <a:rPr lang="en-US" sz="3600" b="1" dirty="0"/>
              <a:t>Likewise, wives, be subject to your own husbands, so that even if some do not obey the word, they may be won without a word by the conduct of their wives, </a:t>
            </a:r>
            <a:r>
              <a:rPr lang="en-US" sz="3600" b="1" baseline="30000" dirty="0"/>
              <a:t>2</a:t>
            </a:r>
            <a:r>
              <a:rPr lang="en-US" sz="3600" b="1" dirty="0"/>
              <a:t> when they see your respectful and pure conduct.</a:t>
            </a:r>
            <a:r>
              <a:rPr lang="en-US" sz="3600" b="1" dirty="0" smtClean="0"/>
              <a:t>  </a:t>
            </a:r>
            <a:endParaRPr lang="en-US" sz="3600" b="1" dirty="0"/>
          </a:p>
        </p:txBody>
      </p:sp>
      <p:sp>
        <p:nvSpPr>
          <p:cNvPr id="7" name="Rounded Rectangle 6"/>
          <p:cNvSpPr/>
          <p:nvPr/>
        </p:nvSpPr>
        <p:spPr>
          <a:xfrm>
            <a:off x="6934200" y="152400"/>
            <a:ext cx="21336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876800" y="3657600"/>
            <a:ext cx="4267200" cy="646331"/>
          </a:xfrm>
          <a:prstGeom prst="rect">
            <a:avLst/>
          </a:prstGeom>
          <a:solidFill>
            <a:schemeClr val="accent1">
              <a:lumMod val="20000"/>
              <a:lumOff val="80000"/>
              <a:alpha val="70000"/>
            </a:schemeClr>
          </a:solidFill>
        </p:spPr>
        <p:txBody>
          <a:bodyPr wrap="square" tIns="45720" rtlCol="0">
            <a:spAutoFit/>
          </a:bodyPr>
          <a:lstStyle/>
          <a:p>
            <a:pPr algn="r"/>
            <a:r>
              <a:rPr lang="el-GR" sz="3600" b="1" dirty="0"/>
              <a:t>ὑποτάσσω </a:t>
            </a:r>
            <a:r>
              <a:rPr lang="en-US" sz="3600" b="1" dirty="0" smtClean="0"/>
              <a:t>= I submit</a:t>
            </a:r>
            <a:endParaRPr lang="en-US" sz="3600" b="1" dirty="0"/>
          </a:p>
        </p:txBody>
      </p:sp>
      <p:cxnSp>
        <p:nvCxnSpPr>
          <p:cNvPr id="9" name="Straight Connector 8"/>
          <p:cNvCxnSpPr/>
          <p:nvPr/>
        </p:nvCxnSpPr>
        <p:spPr>
          <a:xfrm>
            <a:off x="9067800" y="685800"/>
            <a:ext cx="0" cy="1447800"/>
          </a:xfrm>
          <a:prstGeom prst="line">
            <a:avLst/>
          </a:prstGeom>
          <a:ln w="50800">
            <a:solidFill>
              <a:srgbClr val="C00000"/>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7620000" y="2133600"/>
            <a:ext cx="1447800" cy="1447800"/>
          </a:xfrm>
          <a:prstGeom prst="straightConnector1">
            <a:avLst/>
          </a:prstGeom>
          <a:ln w="508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1 Peter 3.1-2 [ESV]:  </a:t>
            </a:r>
            <a:r>
              <a:rPr lang="en-US" sz="3600" b="1" dirty="0"/>
              <a:t>Likewise, wives, be subject to your own husbands, </a:t>
            </a:r>
            <a:r>
              <a:rPr lang="en-US" sz="3600" b="1" u="sng" dirty="0">
                <a:solidFill>
                  <a:srgbClr val="C00000"/>
                </a:solidFill>
              </a:rPr>
              <a:t>so that even if some do not obey the word, they may be won without a word by the conduct of their wives</a:t>
            </a:r>
            <a:r>
              <a:rPr lang="en-US" sz="3600" b="1" dirty="0"/>
              <a:t>, </a:t>
            </a:r>
            <a:r>
              <a:rPr lang="en-US" sz="3600" b="1" baseline="30000" dirty="0"/>
              <a:t>2</a:t>
            </a:r>
            <a:r>
              <a:rPr lang="en-US" sz="3600" b="1" dirty="0"/>
              <a:t> when they see your respectful and pure conduct.</a:t>
            </a:r>
            <a:r>
              <a:rPr lang="en-US" sz="3600" b="1" dirty="0" smtClean="0"/>
              <a:t>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1892826"/>
          </a:xfrm>
          <a:prstGeom prst="rect">
            <a:avLst/>
          </a:prstGeom>
          <a:solidFill>
            <a:schemeClr val="accent1">
              <a:lumMod val="20000"/>
              <a:lumOff val="80000"/>
              <a:alpha val="70000"/>
            </a:schemeClr>
          </a:solidFill>
        </p:spPr>
        <p:txBody>
          <a:bodyPr wrap="square" tIns="182880" rtlCol="0">
            <a:spAutoFit/>
          </a:bodyPr>
          <a:lstStyle/>
          <a:p>
            <a:r>
              <a:rPr lang="en-US" sz="3600" b="1" dirty="0" smtClean="0"/>
              <a:t>3.3:  </a:t>
            </a:r>
            <a:r>
              <a:rPr lang="en-US" sz="3600" b="1" dirty="0">
                <a:solidFill>
                  <a:schemeClr val="accent6">
                    <a:lumMod val="50000"/>
                  </a:schemeClr>
                </a:solidFill>
              </a:rPr>
              <a:t>Do not let your adorning be external-- the braiding of hair and the putting on of gold jewelry, or the clothing you </a:t>
            </a:r>
            <a:r>
              <a:rPr lang="en-US" sz="3600" b="1" dirty="0" smtClean="0">
                <a:solidFill>
                  <a:schemeClr val="accent6">
                    <a:lumMod val="50000"/>
                  </a:schemeClr>
                </a:solidFill>
              </a:rPr>
              <a:t>wear</a:t>
            </a:r>
            <a:r>
              <a:rPr lang="en-US" sz="3600" b="1" dirty="0" smtClean="0"/>
              <a:t>--</a:t>
            </a:r>
            <a:endParaRPr lang="en-US" sz="3600" b="1" dirty="0"/>
          </a:p>
        </p:txBody>
      </p:sp>
      <p:sp>
        <p:nvSpPr>
          <p:cNvPr id="5" name="TextBox 4"/>
          <p:cNvSpPr txBox="1"/>
          <p:nvPr/>
        </p:nvSpPr>
        <p:spPr>
          <a:xfrm>
            <a:off x="0" y="3039576"/>
            <a:ext cx="9144000" cy="2446824"/>
          </a:xfrm>
          <a:prstGeom prst="rect">
            <a:avLst/>
          </a:prstGeom>
          <a:solidFill>
            <a:schemeClr val="accent1">
              <a:lumMod val="20000"/>
              <a:lumOff val="80000"/>
              <a:alpha val="70000"/>
            </a:schemeClr>
          </a:solidFill>
        </p:spPr>
        <p:txBody>
          <a:bodyPr wrap="square" tIns="182880" rtlCol="0">
            <a:spAutoFit/>
          </a:bodyPr>
          <a:lstStyle/>
          <a:p>
            <a:r>
              <a:rPr lang="en-US" sz="3600" b="1" dirty="0" smtClean="0"/>
              <a:t>3.4</a:t>
            </a:r>
            <a:r>
              <a:rPr lang="en-US" sz="3600" b="1" dirty="0"/>
              <a:t>:  </a:t>
            </a:r>
            <a:r>
              <a:rPr lang="en-US" sz="3600" b="1" dirty="0" smtClean="0">
                <a:solidFill>
                  <a:srgbClr val="C00000"/>
                </a:solidFill>
              </a:rPr>
              <a:t>but</a:t>
            </a:r>
            <a:r>
              <a:rPr lang="en-US" sz="3600" b="1" dirty="0" smtClean="0"/>
              <a:t> </a:t>
            </a:r>
            <a:r>
              <a:rPr lang="en-US" sz="3600" b="1" dirty="0">
                <a:solidFill>
                  <a:srgbClr val="C00000"/>
                </a:solidFill>
              </a:rPr>
              <a:t>let your adorning be the hidden person of the heart with the imperishable beauty of a gentle and quiet spirit, which in God's sight is very </a:t>
            </a:r>
            <a:r>
              <a:rPr lang="en-US" sz="3600" b="1" dirty="0" smtClean="0">
                <a:solidFill>
                  <a:srgbClr val="C00000"/>
                </a:solidFill>
              </a:rPr>
              <a:t>precious</a:t>
            </a:r>
            <a:r>
              <a:rPr lang="en-US" sz="3600" b="1" dirty="0" smtClean="0"/>
              <a:t>.</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554819"/>
          </a:xfrm>
          <a:prstGeom prst="rect">
            <a:avLst/>
          </a:prstGeom>
          <a:solidFill>
            <a:schemeClr val="accent1">
              <a:lumMod val="20000"/>
              <a:lumOff val="80000"/>
              <a:alpha val="70000"/>
            </a:schemeClr>
          </a:solidFill>
        </p:spPr>
        <p:txBody>
          <a:bodyPr wrap="square" tIns="182880" rtlCol="0">
            <a:spAutoFit/>
          </a:bodyPr>
          <a:lstStyle/>
          <a:p>
            <a:r>
              <a:rPr lang="en-US" sz="3600" b="1" dirty="0" smtClean="0"/>
              <a:t>3.5-6</a:t>
            </a:r>
            <a:r>
              <a:rPr lang="en-US" sz="3600" b="1" dirty="0"/>
              <a:t>:  For this is how the holy women who hoped in God used to adorn themselves, by submitting to their own husbands, </a:t>
            </a:r>
            <a:r>
              <a:rPr lang="en-US" sz="3600" b="1" baseline="30000" dirty="0"/>
              <a:t>6</a:t>
            </a:r>
            <a:r>
              <a:rPr lang="en-US" sz="3600" b="1" dirty="0"/>
              <a:t> as Sarah obeyed Abraham, calling him lord. And you are her children, if you do good and do not fear anything that is frightening</a:t>
            </a:r>
            <a:r>
              <a:rPr lang="en-US" sz="3600" b="1" dirty="0" smtClean="0"/>
              <a:t>.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554819"/>
          </a:xfrm>
          <a:prstGeom prst="rect">
            <a:avLst/>
          </a:prstGeom>
          <a:solidFill>
            <a:schemeClr val="accent1">
              <a:lumMod val="20000"/>
              <a:lumOff val="80000"/>
              <a:alpha val="70000"/>
            </a:schemeClr>
          </a:solidFill>
        </p:spPr>
        <p:txBody>
          <a:bodyPr wrap="square" tIns="182880" rtlCol="0">
            <a:spAutoFit/>
          </a:bodyPr>
          <a:lstStyle/>
          <a:p>
            <a:r>
              <a:rPr lang="en-US" sz="3600" b="1" dirty="0" smtClean="0"/>
              <a:t>3.5-6</a:t>
            </a:r>
            <a:r>
              <a:rPr lang="en-US" sz="3600" b="1" dirty="0"/>
              <a:t>:  For this is how the holy women who hoped in God used to adorn themselves, by submitting to their own husbands, </a:t>
            </a:r>
            <a:r>
              <a:rPr lang="en-US" sz="3600" b="1" baseline="30000" dirty="0"/>
              <a:t>6</a:t>
            </a:r>
            <a:r>
              <a:rPr lang="en-US" sz="3600" b="1" dirty="0"/>
              <a:t> as Sarah obeyed Abraham, calling him lord. And you are her children, </a:t>
            </a:r>
            <a:r>
              <a:rPr lang="en-US" sz="3600" b="1" u="sng" dirty="0">
                <a:solidFill>
                  <a:srgbClr val="C00000"/>
                </a:solidFill>
              </a:rPr>
              <a:t>if you do good and do not fear anything that is frightening</a:t>
            </a:r>
            <a:r>
              <a:rPr lang="en-US" sz="3600" b="1" dirty="0" smtClean="0"/>
              <a:t>.  </a:t>
            </a:r>
            <a:endParaRPr lang="en-US" sz="3600" b="1" dirty="0"/>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ic mountains.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0" y="0"/>
            <a:ext cx="9144000" cy="3000821"/>
          </a:xfrm>
          <a:prstGeom prst="rect">
            <a:avLst/>
          </a:prstGeom>
          <a:solidFill>
            <a:schemeClr val="accent1">
              <a:lumMod val="20000"/>
              <a:lumOff val="80000"/>
              <a:alpha val="70000"/>
            </a:schemeClr>
          </a:solidFill>
        </p:spPr>
        <p:txBody>
          <a:bodyPr wrap="square" tIns="182880" rtlCol="0">
            <a:spAutoFit/>
          </a:bodyPr>
          <a:lstStyle/>
          <a:p>
            <a:r>
              <a:rPr lang="en-US" sz="3600" b="1" dirty="0" smtClean="0"/>
              <a:t>3.7</a:t>
            </a:r>
            <a:r>
              <a:rPr lang="en-US" sz="3600" b="1" dirty="0"/>
              <a:t>:  Likewise, husbands, live with your wives in an understanding way, showing honor to the woman as the weaker vessel, since they are heirs with you of the grace of life, so that your prayers may not be hindered</a:t>
            </a:r>
            <a:r>
              <a:rPr lang="en-US" sz="3600" b="1" dirty="0" smtClean="0"/>
              <a:t>.  </a:t>
            </a:r>
            <a:endParaRPr lang="en-US" sz="3600" b="1" dirty="0"/>
          </a:p>
        </p:txBody>
      </p:sp>
      <p:sp>
        <p:nvSpPr>
          <p:cNvPr id="5" name="Rounded Rectangle 4"/>
          <p:cNvSpPr/>
          <p:nvPr/>
        </p:nvSpPr>
        <p:spPr>
          <a:xfrm>
            <a:off x="914400" y="228600"/>
            <a:ext cx="1905000" cy="533400"/>
          </a:xfrm>
          <a:prstGeom prst="roundRect">
            <a:avLst/>
          </a:prstGeom>
          <a:solidFill>
            <a:schemeClr val="accent2">
              <a:lumMod val="75000"/>
              <a:alpha val="40000"/>
            </a:schemeClr>
          </a:solid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729</Words>
  <Application>Microsoft Office PowerPoint</Application>
  <PresentationFormat>On-screen Show (4:3)</PresentationFormat>
  <Paragraphs>23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8</cp:revision>
  <dcterms:created xsi:type="dcterms:W3CDTF">2013-08-07T18:14:02Z</dcterms:created>
  <dcterms:modified xsi:type="dcterms:W3CDTF">2013-08-08T11:57:19Z</dcterms:modified>
</cp:coreProperties>
</file>